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0" r:id="rId4"/>
    <p:sldId id="271" r:id="rId5"/>
    <p:sldId id="260" r:id="rId6"/>
    <p:sldId id="272" r:id="rId7"/>
    <p:sldId id="273" r:id="rId8"/>
    <p:sldId id="274" r:id="rId9"/>
    <p:sldId id="275" r:id="rId10"/>
    <p:sldId id="265" r:id="rId11"/>
    <p:sldId id="276" r:id="rId1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66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7789" y="0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r">
              <a:defRPr sz="1200"/>
            </a:lvl1pPr>
          </a:lstStyle>
          <a:p>
            <a:fld id="{8913914D-15FD-41C6-BE69-3C91BFCBB05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494838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7789" y="9494838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r">
              <a:defRPr sz="1200"/>
            </a:lvl1pPr>
          </a:lstStyle>
          <a:p>
            <a:fld id="{792AD021-969B-4F3A-811D-E343B8A8C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4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7789" y="0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r">
              <a:defRPr sz="1200"/>
            </a:lvl1pPr>
          </a:lstStyle>
          <a:p>
            <a:fld id="{FB5F57BD-497B-43C2-841A-80BD362BB0CD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9363"/>
            <a:ext cx="5997575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3" rIns="91425" bIns="45713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1" y="4810125"/>
            <a:ext cx="5492750" cy="3937000"/>
          </a:xfrm>
          <a:prstGeom prst="rect">
            <a:avLst/>
          </a:prstGeom>
        </p:spPr>
        <p:txBody>
          <a:bodyPr vert="horz" lIns="91425" tIns="45713" rIns="91425" bIns="45713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94838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7789" y="9494838"/>
            <a:ext cx="2974975" cy="501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r">
              <a:defRPr sz="1200"/>
            </a:lvl1pPr>
          </a:lstStyle>
          <a:p>
            <a:fld id="{E3A1B1B1-30D5-4234-8C4C-62EEB2143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93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1B1B1-30D5-4234-8C4C-62EEB214329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02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1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51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9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6.png"/><Relationship Id="rId9" Type="http://schemas.openxmlformats.org/officeDocument/2006/relationships/image" Target="../media/image4.jpeg"/><Relationship Id="rId14" Type="http://schemas.openxmlformats.org/officeDocument/2006/relationships/image" Target="../media/image7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ufa@termoros.com" TargetMode="External"/><Relationship Id="rId13" Type="http://schemas.openxmlformats.org/officeDocument/2006/relationships/hyperlink" Target="http://www.termoros.com/" TargetMode="External"/><Relationship Id="rId3" Type="http://schemas.openxmlformats.org/officeDocument/2006/relationships/hyperlink" Target="mailto:spb@termoros.com" TargetMode="External"/><Relationship Id="rId7" Type="http://schemas.openxmlformats.org/officeDocument/2006/relationships/hyperlink" Target="mailto:ekaterinburg@termoros.com" TargetMode="External"/><Relationship Id="rId12" Type="http://schemas.openxmlformats.org/officeDocument/2006/relationships/hyperlink" Target="mailto:info@termoro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rasnodar@termoros.com" TargetMode="External"/><Relationship Id="rId11" Type="http://schemas.openxmlformats.org/officeDocument/2006/relationships/hyperlink" Target="mailto:kavkaz@termoros.com" TargetMode="External"/><Relationship Id="rId5" Type="http://schemas.openxmlformats.org/officeDocument/2006/relationships/hyperlink" Target="mailto:kazan@termoros.com" TargetMode="External"/><Relationship Id="rId15" Type="http://schemas.openxmlformats.org/officeDocument/2006/relationships/image" Target="../media/image4.jpeg"/><Relationship Id="rId10" Type="http://schemas.openxmlformats.org/officeDocument/2006/relationships/hyperlink" Target="mailto:rostov@termoros.com" TargetMode="External"/><Relationship Id="rId4" Type="http://schemas.openxmlformats.org/officeDocument/2006/relationships/hyperlink" Target="http://www.termoros-spb.ru/" TargetMode="External"/><Relationship Id="rId9" Type="http://schemas.openxmlformats.org/officeDocument/2006/relationships/hyperlink" Target="mailto:novosibirsk@termoros.com" TargetMode="External"/><Relationship Id="rId14" Type="http://schemas.openxmlformats.org/officeDocument/2006/relationships/image" Target="../media/image7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wmf"/><Relationship Id="rId18" Type="http://schemas.openxmlformats.org/officeDocument/2006/relationships/image" Target="../media/image30.emf"/><Relationship Id="rId26" Type="http://schemas.openxmlformats.org/officeDocument/2006/relationships/image" Target="../media/image38.jpeg"/><Relationship Id="rId21" Type="http://schemas.openxmlformats.org/officeDocument/2006/relationships/image" Target="../media/image33.jpeg"/><Relationship Id="rId34" Type="http://schemas.openxmlformats.org/officeDocument/2006/relationships/image" Target="../media/image46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emf"/><Relationship Id="rId25" Type="http://schemas.openxmlformats.org/officeDocument/2006/relationships/image" Target="../media/image37.jpe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image" Target="../media/image4.jpeg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png"/><Relationship Id="rId32" Type="http://schemas.openxmlformats.org/officeDocument/2006/relationships/image" Target="../media/image44.jpeg"/><Relationship Id="rId37" Type="http://schemas.openxmlformats.org/officeDocument/2006/relationships/image" Target="../media/image49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36" Type="http://schemas.openxmlformats.org/officeDocument/2006/relationships/image" Target="../media/image48.png"/><Relationship Id="rId10" Type="http://schemas.openxmlformats.org/officeDocument/2006/relationships/image" Target="../media/image22.jpeg"/><Relationship Id="rId19" Type="http://schemas.openxmlformats.org/officeDocument/2006/relationships/image" Target="../media/image31.emf"/><Relationship Id="rId31" Type="http://schemas.openxmlformats.org/officeDocument/2006/relationships/image" Target="../media/image43.jpeg"/><Relationship Id="rId4" Type="http://schemas.openxmlformats.org/officeDocument/2006/relationships/image" Target="../media/image16.jpeg"/><Relationship Id="rId9" Type="http://schemas.openxmlformats.org/officeDocument/2006/relationships/image" Target="../media/image21.tiff"/><Relationship Id="rId14" Type="http://schemas.openxmlformats.org/officeDocument/2006/relationships/image" Target="../media/image26.jpeg"/><Relationship Id="rId22" Type="http://schemas.openxmlformats.org/officeDocument/2006/relationships/image" Target="../media/image34.emf"/><Relationship Id="rId27" Type="http://schemas.openxmlformats.org/officeDocument/2006/relationships/image" Target="../media/image39.png"/><Relationship Id="rId30" Type="http://schemas.openxmlformats.org/officeDocument/2006/relationships/image" Target="../media/image42.jpeg"/><Relationship Id="rId35" Type="http://schemas.openxmlformats.org/officeDocument/2006/relationships/image" Target="../media/image47.jpeg"/><Relationship Id="rId8" Type="http://schemas.openxmlformats.org/officeDocument/2006/relationships/image" Target="../media/image20.png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1.emf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11" Type="http://schemas.openxmlformats.org/officeDocument/2006/relationships/image" Target="../media/image4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929086" y="3188043"/>
            <a:ext cx="6063415" cy="1560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 dirty="0" err="1"/>
              <a:t>G</a:t>
            </a:r>
            <a:r>
              <a:rPr lang="en-US" sz="2400" b="1" dirty="0" err="1" smtClean="0"/>
              <a:t>ruppo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d’imprese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internazionale</a:t>
            </a:r>
            <a:r>
              <a:rPr lang="en-US" sz="2400" b="1" dirty="0" smtClean="0"/>
              <a:t> </a:t>
            </a:r>
          </a:p>
          <a:p>
            <a:pPr algn="l">
              <a:lnSpc>
                <a:spcPct val="100000"/>
              </a:lnSpc>
            </a:pPr>
            <a:r>
              <a:rPr lang="en-US" sz="2400" b="1" dirty="0" smtClean="0"/>
              <a:t>“TERMOROS”</a:t>
            </a:r>
          </a:p>
          <a:p>
            <a:pPr algn="l">
              <a:lnSpc>
                <a:spcPct val="100000"/>
              </a:lnSpc>
            </a:pPr>
            <a:endParaRPr lang="ru-RU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18400" y="5891877"/>
            <a:ext cx="137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</a:t>
            </a:r>
            <a:r>
              <a:rPr lang="en-US" dirty="0" err="1" smtClean="0"/>
              <a:t>osca</a:t>
            </a:r>
            <a:r>
              <a:rPr lang="ru-RU" smtClean="0"/>
              <a:t>, 201</a:t>
            </a:r>
            <a:r>
              <a:rPr lang="ru-RU" dirty="0"/>
              <a:t>8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67" y="0"/>
            <a:ext cx="6727233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0" y="1600270"/>
            <a:ext cx="4130565" cy="10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Заголовок 1"/>
          <p:cNvSpPr>
            <a:spLocks noGrp="1"/>
          </p:cNvSpPr>
          <p:nvPr>
            <p:ph type="title"/>
          </p:nvPr>
        </p:nvSpPr>
        <p:spPr>
          <a:xfrm>
            <a:off x="3051208" y="256519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it-IT" sz="2800" dirty="0" smtClean="0"/>
              <a:t>Più </a:t>
            </a:r>
            <a:r>
              <a:rPr lang="it-IT" sz="2800" dirty="0"/>
              <a:t>di 10.000 grandi progetti di costruzione che utilizzano le nostre attrezzature</a:t>
            </a:r>
            <a:endParaRPr lang="ru-RU" sz="2800" dirty="0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370576"/>
            <a:ext cx="1439419" cy="150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Прямоугольник 38"/>
          <p:cNvSpPr/>
          <p:nvPr/>
        </p:nvSpPr>
        <p:spPr>
          <a:xfrm>
            <a:off x="914355" y="2930521"/>
            <a:ext cx="10744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М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osca</a:t>
            </a:r>
            <a:endParaRPr lang="ru-RU" sz="1400" dirty="0"/>
          </a:p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l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orre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Federazione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77" y="1370536"/>
            <a:ext cx="1708579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1" name="Прямоугольник 40"/>
          <p:cNvSpPr/>
          <p:nvPr/>
        </p:nvSpPr>
        <p:spPr>
          <a:xfrm>
            <a:off x="2055289" y="2930521"/>
            <a:ext cx="23884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Mosca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Detskii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Mir 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negozio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centrale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di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giocattoli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79" y="1370536"/>
            <a:ext cx="1707575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3" name="Прямоугольник 42"/>
          <p:cNvSpPr/>
          <p:nvPr/>
        </p:nvSpPr>
        <p:spPr>
          <a:xfrm>
            <a:off x="4389935" y="2930521"/>
            <a:ext cx="1939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М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osca</a:t>
            </a:r>
            <a:endParaRPr lang="ru-RU" sz="1400" dirty="0"/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Tretyakovskaya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galereya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47" y="1370536"/>
            <a:ext cx="1338814" cy="15061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5" name="Прямоугольник 44"/>
          <p:cNvSpPr/>
          <p:nvPr/>
        </p:nvSpPr>
        <p:spPr>
          <a:xfrm>
            <a:off x="6783307" y="2930521"/>
            <a:ext cx="664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Calibri" panose="020F0502020204030204" pitchFamily="34" charset="0"/>
              </a:rPr>
              <a:t>Mosca</a:t>
            </a:r>
            <a:endParaRPr lang="ru-RU" sz="1400" dirty="0"/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TSUM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771" y="1370536"/>
            <a:ext cx="1539574" cy="15158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7" name="Прямоугольник 46"/>
          <p:cNvSpPr/>
          <p:nvPr/>
        </p:nvSpPr>
        <p:spPr>
          <a:xfrm>
            <a:off x="8044252" y="2930521"/>
            <a:ext cx="17793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Calibri" panose="020F0502020204030204" pitchFamily="34" charset="0"/>
              </a:rPr>
              <a:t>Mosca</a:t>
            </a:r>
            <a:endParaRPr lang="ru-RU" sz="1400" dirty="0"/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Sala per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esposizioni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«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Manej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»</a:t>
            </a: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0937" y="1370537"/>
            <a:ext cx="1478789" cy="15048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9" name="Прямоугольник 48"/>
          <p:cNvSpPr/>
          <p:nvPr/>
        </p:nvSpPr>
        <p:spPr>
          <a:xfrm>
            <a:off x="9874008" y="2930521"/>
            <a:ext cx="17526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М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osca</a:t>
            </a:r>
            <a:endParaRPr lang="ru-RU" sz="1400" dirty="0"/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mejdunarodnoi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orgovli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38" y="4072395"/>
            <a:ext cx="1534327" cy="12829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51" name="Прямоугольник 50"/>
          <p:cNvSpPr/>
          <p:nvPr/>
        </p:nvSpPr>
        <p:spPr>
          <a:xfrm>
            <a:off x="341723" y="5557971"/>
            <a:ext cx="134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Calibri" panose="020F0502020204030204" pitchFamily="34" charset="0"/>
              </a:rPr>
              <a:t>Mosca</a:t>
            </a:r>
            <a:endParaRPr lang="ru-RU" sz="1400" dirty="0"/>
          </a:p>
          <a:p>
            <a:pPr algn="ctr"/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l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Teatro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Bolshoi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2024208" y="5557971"/>
            <a:ext cx="1536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Kaliningrad</a:t>
            </a:r>
          </a:p>
          <a:p>
            <a:pPr algn="ctr"/>
            <a:r>
              <a:rPr lang="en-US" sz="1400" dirty="0" smtClean="0"/>
              <a:t>FIFA-ARENA </a:t>
            </a:r>
            <a:r>
              <a:rPr lang="en-US" sz="1400" dirty="0" err="1" smtClean="0"/>
              <a:t>stadio</a:t>
            </a:r>
            <a:endParaRPr lang="ru-RU" sz="14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3893225" y="5557971"/>
            <a:ext cx="1353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San </a:t>
            </a:r>
            <a:r>
              <a:rPr lang="en-US" sz="1400" dirty="0" err="1" smtClean="0">
                <a:latin typeface="Calibri" panose="020F0502020204030204" pitchFamily="34" charset="0"/>
              </a:rPr>
              <a:t>Pietroburgo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</a:rPr>
              <a:t>Lahta</a:t>
            </a:r>
            <a:r>
              <a:rPr lang="en-US" sz="1400" dirty="0" smtClean="0">
                <a:latin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</a:rPr>
              <a:t>Centr</a:t>
            </a:r>
            <a:endParaRPr lang="ru-RU" sz="14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5588253" y="5557971"/>
            <a:ext cx="13260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Kazan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Pallazzo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dello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sport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acquatico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7078554" y="5557971"/>
            <a:ext cx="1646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Grozny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Ahmat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-Arena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stadio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9038324" y="5557971"/>
            <a:ext cx="11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Calibri" panose="020F0502020204030204" pitchFamily="34" charset="0"/>
              </a:rPr>
              <a:t>Jekaterinburg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Hotel Hyatt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10493139" y="5557971"/>
            <a:ext cx="162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Khanty-</a:t>
            </a:r>
            <a:r>
              <a:rPr lang="en-US" sz="1400" dirty="0" err="1" smtClean="0">
                <a:latin typeface="Calibri" panose="020F0502020204030204" pitchFamily="34" charset="0"/>
              </a:rPr>
              <a:t>Mansiysk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Palazzo del </a:t>
            </a:r>
            <a:r>
              <a:rPr lang="en-US" sz="1400" dirty="0" err="1" smtClean="0">
                <a:latin typeface="Calibri" panose="020F0502020204030204" pitchFamily="34" charset="0"/>
              </a:rPr>
              <a:t>ghiaccio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3180207" y="96454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Рисунок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pic>
        <p:nvPicPr>
          <p:cNvPr id="60" name="Picture 2" descr="galler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30194" b="20873"/>
          <a:stretch/>
        </p:blipFill>
        <p:spPr bwMode="auto">
          <a:xfrm>
            <a:off x="1969908" y="4059314"/>
            <a:ext cx="165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galler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r="6041"/>
          <a:stretch/>
        </p:blipFill>
        <p:spPr bwMode="auto">
          <a:xfrm>
            <a:off x="3814151" y="4051978"/>
            <a:ext cx="1548000" cy="13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galler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0"/>
          <a:stretch/>
        </p:blipFill>
        <p:spPr bwMode="auto">
          <a:xfrm>
            <a:off x="5550394" y="4059313"/>
            <a:ext cx="1476000" cy="13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galler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4484"/>
          <a:stretch/>
        </p:blipFill>
        <p:spPr bwMode="auto">
          <a:xfrm>
            <a:off x="7214637" y="4059313"/>
            <a:ext cx="1548000" cy="136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gallery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91" r="32646"/>
          <a:stretch/>
        </p:blipFill>
        <p:spPr bwMode="auto">
          <a:xfrm>
            <a:off x="8784000" y="4049079"/>
            <a:ext cx="1548000" cy="13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gallery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12716"/>
          <a:stretch/>
        </p:blipFill>
        <p:spPr bwMode="auto">
          <a:xfrm>
            <a:off x="10520243" y="4049079"/>
            <a:ext cx="1447939" cy="13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3316129" y="405612"/>
            <a:ext cx="8835193" cy="6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U</a:t>
            </a:r>
            <a:r>
              <a:rPr lang="en-US" sz="2800" dirty="0" err="1" smtClean="0"/>
              <a:t>ffici</a:t>
            </a:r>
            <a:r>
              <a:rPr lang="en-US" sz="2800" dirty="0" smtClean="0"/>
              <a:t> </a:t>
            </a:r>
            <a:r>
              <a:rPr lang="en-US" sz="2800" dirty="0"/>
              <a:t>in </a:t>
            </a:r>
            <a:r>
              <a:rPr lang="en-US" sz="2800" dirty="0" err="1" smtClean="0"/>
              <a:t>Russa</a:t>
            </a:r>
            <a:endParaRPr lang="ru-RU" sz="2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01453" y="1486791"/>
            <a:ext cx="65070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San </a:t>
            </a:r>
            <a:r>
              <a:rPr lang="en-US" sz="1400" dirty="0" err="1">
                <a:cs typeface="Arial" panose="020B0604020202020204" pitchFamily="34" charset="0"/>
              </a:rPr>
              <a:t>Pietroburgo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(812) </a:t>
            </a:r>
            <a:r>
              <a:rPr lang="ru-RU" sz="1400" dirty="0" smtClean="0">
                <a:cs typeface="Arial" panose="020B0604020202020204" pitchFamily="34" charset="0"/>
              </a:rPr>
              <a:t>703-00-02</a:t>
            </a:r>
          </a:p>
          <a:p>
            <a:r>
              <a:rPr lang="en-US" sz="1400" dirty="0" smtClean="0">
                <a:cs typeface="Arial" panose="020B0604020202020204" pitchFamily="34" charset="0"/>
                <a:hlinkClick r:id="rId3"/>
              </a:rPr>
              <a:t>spb@termoros.com</a:t>
            </a:r>
            <a:endParaRPr lang="ru-RU" sz="1400" dirty="0">
              <a:cs typeface="Arial" panose="020B0604020202020204" pitchFamily="34" charset="0"/>
            </a:endParaRPr>
          </a:p>
          <a:p>
            <a:r>
              <a:rPr lang="en-US" sz="1400" dirty="0" smtClean="0">
                <a:cs typeface="Arial" panose="020B0604020202020204" pitchFamily="34" charset="0"/>
                <a:hlinkClick r:id="rId4"/>
              </a:rPr>
              <a:t>termoros-spb.ru</a:t>
            </a:r>
            <a:r>
              <a:rPr lang="en-US" sz="1400" dirty="0" smtClean="0">
                <a:cs typeface="Arial" panose="020B0604020202020204" pitchFamily="34" charset="0"/>
              </a:rPr>
              <a:t> </a:t>
            </a:r>
          </a:p>
          <a:p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Kazan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(843) 567-19-91, 8</a:t>
            </a:r>
            <a:r>
              <a:rPr lang="ru-RU" sz="1400" dirty="0" smtClean="0">
                <a:cs typeface="Arial" panose="020B0604020202020204" pitchFamily="34" charset="0"/>
              </a:rPr>
              <a:t> </a:t>
            </a:r>
            <a:r>
              <a:rPr lang="ru-RU" sz="1400" dirty="0">
                <a:cs typeface="Arial" panose="020B0604020202020204" pitchFamily="34" charset="0"/>
              </a:rPr>
              <a:t>(800) </a:t>
            </a:r>
            <a:r>
              <a:rPr lang="ru-RU" sz="1400" dirty="0" smtClean="0">
                <a:cs typeface="Arial" panose="020B0604020202020204" pitchFamily="34" charset="0"/>
              </a:rPr>
              <a:t>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5"/>
              </a:rPr>
              <a:t>kazan@termoros.com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Krasnodar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(861</a:t>
            </a:r>
            <a:r>
              <a:rPr lang="ru-RU" sz="1400">
                <a:cs typeface="Arial" panose="020B0604020202020204" pitchFamily="34" charset="0"/>
              </a:rPr>
              <a:t>) </a:t>
            </a:r>
            <a:r>
              <a:rPr lang="ru-RU" sz="1400" smtClean="0">
                <a:cs typeface="Arial" panose="020B0604020202020204" pitchFamily="34" charset="0"/>
              </a:rPr>
              <a:t>206-06-54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6"/>
              </a:rPr>
              <a:t>krasnodar@termoros.com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Ekaterinburg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(343) </a:t>
            </a:r>
            <a:r>
              <a:rPr lang="ru-RU" sz="1400" dirty="0" smtClean="0">
                <a:cs typeface="Arial" panose="020B0604020202020204" pitchFamily="34" charset="0"/>
              </a:rPr>
              <a:t>389-99-39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7"/>
              </a:rPr>
              <a:t>ekaterinburg@termoros.com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Ufa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(347) </a:t>
            </a:r>
            <a:r>
              <a:rPr lang="ru-RU" sz="1400" dirty="0" smtClean="0"/>
              <a:t>226-52-25</a:t>
            </a: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8"/>
              </a:rPr>
              <a:t>ufa@termoros.com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Novosibirsk</a:t>
            </a:r>
            <a:r>
              <a:rPr lang="ru-RU" sz="1400" dirty="0" smtClean="0">
                <a:cs typeface="Arial" panose="020B0604020202020204" pitchFamily="34" charset="0"/>
              </a:rPr>
              <a:t>: +</a:t>
            </a:r>
            <a:r>
              <a:rPr lang="ru-RU" sz="1400" dirty="0">
                <a:cs typeface="Arial" panose="020B0604020202020204" pitchFamily="34" charset="0"/>
              </a:rPr>
              <a:t>7 (383) </a:t>
            </a:r>
            <a:r>
              <a:rPr lang="ru-RU" sz="1400" dirty="0" smtClean="0">
                <a:cs typeface="Arial" panose="020B0604020202020204" pitchFamily="34" charset="0"/>
              </a:rPr>
              <a:t>328-00-86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9"/>
              </a:rPr>
              <a:t>novosibirsk@termoros.com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Rostov-</a:t>
            </a:r>
            <a:r>
              <a:rPr lang="en-US" sz="1400" dirty="0" err="1" smtClean="0">
                <a:cs typeface="Arial" panose="020B0604020202020204" pitchFamily="34" charset="0"/>
              </a:rPr>
              <a:t>sul</a:t>
            </a:r>
            <a:r>
              <a:rPr lang="en-US" sz="1400" dirty="0" smtClean="0">
                <a:cs typeface="Arial" panose="020B0604020202020204" pitchFamily="34" charset="0"/>
              </a:rPr>
              <a:t>-Don</a:t>
            </a:r>
            <a:r>
              <a:rPr lang="ru-RU" sz="1400" dirty="0" smtClean="0">
                <a:cs typeface="Arial" panose="020B0604020202020204" pitchFamily="34" charset="0"/>
              </a:rPr>
              <a:t>: </a:t>
            </a:r>
            <a:r>
              <a:rPr lang="en-US" sz="1400" dirty="0" smtClean="0">
                <a:cs typeface="Arial" panose="020B0604020202020204" pitchFamily="34" charset="0"/>
              </a:rPr>
              <a:t>+</a:t>
            </a:r>
            <a:r>
              <a:rPr lang="ru-RU" sz="1400" dirty="0" smtClean="0">
                <a:cs typeface="Arial" panose="020B0604020202020204" pitchFamily="34" charset="0"/>
              </a:rPr>
              <a:t>7 </a:t>
            </a:r>
            <a:r>
              <a:rPr lang="ru-RU" sz="1400" dirty="0">
                <a:cs typeface="Arial" panose="020B0604020202020204" pitchFamily="34" charset="0"/>
              </a:rPr>
              <a:t>(863) </a:t>
            </a:r>
            <a:r>
              <a:rPr lang="ru-RU" sz="1400" dirty="0" smtClean="0">
                <a:cs typeface="Arial" panose="020B0604020202020204" pitchFamily="34" charset="0"/>
              </a:rPr>
              <a:t>203-77-60, 291-44-91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0"/>
              </a:rPr>
              <a:t>rostov@termoros.com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Pyatigorsk</a:t>
            </a:r>
            <a:r>
              <a:rPr lang="ru-RU" sz="1400" dirty="0" smtClean="0">
                <a:cs typeface="Arial" panose="020B0604020202020204" pitchFamily="34" charset="0"/>
              </a:rPr>
              <a:t>: +</a:t>
            </a:r>
            <a:r>
              <a:rPr lang="ru-RU" sz="1400" dirty="0">
                <a:cs typeface="Arial" panose="020B0604020202020204" pitchFamily="34" charset="0"/>
              </a:rPr>
              <a:t>7 (8793) </a:t>
            </a:r>
            <a:r>
              <a:rPr lang="ru-RU" sz="1400" dirty="0" smtClean="0">
                <a:cs typeface="Arial" panose="020B0604020202020204" pitchFamily="34" charset="0"/>
              </a:rPr>
              <a:t>38-93-96, 38-93-97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1"/>
              </a:rPr>
              <a:t>pyatigorsk@termoros.com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458382" y="968758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464598" y="148679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err="1">
                <a:cs typeface="Arial" panose="020B0604020202020204" pitchFamily="34" charset="0"/>
              </a:rPr>
              <a:t>Ufficio</a:t>
            </a:r>
            <a:r>
              <a:rPr lang="en-US" sz="1400" b="1" dirty="0">
                <a:cs typeface="Arial" panose="020B0604020202020204" pitchFamily="34" charset="0"/>
              </a:rPr>
              <a:t> di </a:t>
            </a:r>
            <a:r>
              <a:rPr lang="en-US" sz="1400" b="1" dirty="0" smtClean="0">
                <a:cs typeface="Arial" panose="020B0604020202020204" pitchFamily="34" charset="0"/>
              </a:rPr>
              <a:t>base</a:t>
            </a:r>
          </a:p>
          <a:p>
            <a:r>
              <a:rPr lang="en-US" sz="1400" dirty="0">
                <a:cs typeface="Arial" panose="020B0604020202020204" pitchFamily="34" charset="0"/>
              </a:rPr>
              <a:t>Russia</a:t>
            </a:r>
            <a:r>
              <a:rPr lang="ru-RU" sz="1400" dirty="0">
                <a:cs typeface="Arial" panose="020B0604020202020204" pitchFamily="34" charset="0"/>
              </a:rPr>
              <a:t>, </a:t>
            </a:r>
            <a:r>
              <a:rPr lang="en-US" sz="1400" dirty="0" err="1">
                <a:cs typeface="Arial" panose="020B0604020202020204" pitchFamily="34" charset="0"/>
              </a:rPr>
              <a:t>Mosca</a:t>
            </a:r>
            <a:r>
              <a:rPr lang="ru-RU" sz="1400" dirty="0">
                <a:cs typeface="Arial" panose="020B0604020202020204" pitchFamily="34" charset="0"/>
              </a:rPr>
              <a:t>, </a:t>
            </a:r>
            <a:r>
              <a:rPr lang="en-US" sz="1400" dirty="0" err="1">
                <a:cs typeface="Arial" panose="020B0604020202020204" pitchFamily="34" charset="0"/>
              </a:rPr>
              <a:t>ulitsa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Architetora</a:t>
            </a:r>
            <a:r>
              <a:rPr lang="ru-RU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Vlasova</a:t>
            </a:r>
            <a:r>
              <a:rPr lang="en-US" sz="1400" dirty="0">
                <a:cs typeface="Arial" panose="020B0604020202020204" pitchFamily="34" charset="0"/>
              </a:rPr>
              <a:t>,</a:t>
            </a:r>
            <a:r>
              <a:rPr lang="ru-RU" sz="1400" dirty="0">
                <a:cs typeface="Arial" panose="020B0604020202020204" pitchFamily="34" charset="0"/>
              </a:rPr>
              <a:t> 55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en-US" sz="1400" dirty="0" err="1" smtClean="0">
                <a:cs typeface="Arial" panose="020B0604020202020204" pitchFamily="34" charset="0"/>
              </a:rPr>
              <a:t>stazione</a:t>
            </a:r>
            <a:r>
              <a:rPr lang="ru-RU" sz="1400" dirty="0" smtClean="0">
                <a:cs typeface="Arial" panose="020B0604020202020204" pitchFamily="34" charset="0"/>
              </a:rPr>
              <a:t> </a:t>
            </a:r>
            <a:r>
              <a:rPr lang="ru-RU" sz="1400" dirty="0">
                <a:cs typeface="Arial" panose="020B0604020202020204" pitchFamily="34" charset="0"/>
              </a:rPr>
              <a:t>«</a:t>
            </a:r>
            <a:r>
              <a:rPr lang="en-US" sz="1400" dirty="0" err="1">
                <a:cs typeface="Arial" panose="020B0604020202020204" pitchFamily="34" charset="0"/>
              </a:rPr>
              <a:t>Novye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Cheryomushki</a:t>
            </a:r>
            <a:r>
              <a:rPr lang="ru-RU" sz="1400" dirty="0">
                <a:cs typeface="Arial" panose="020B0604020202020204" pitchFamily="34" charset="0"/>
              </a:rPr>
              <a:t>»</a:t>
            </a:r>
          </a:p>
          <a:p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+ </a:t>
            </a:r>
            <a:r>
              <a:rPr lang="ru-RU" sz="1400" dirty="0">
                <a:cs typeface="Arial" panose="020B0604020202020204" pitchFamily="34" charset="0"/>
              </a:rPr>
              <a:t>7 (499) 500-00-01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   8 (800) 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2"/>
              </a:rPr>
              <a:t>info@termoros.com</a:t>
            </a:r>
            <a:endParaRPr lang="en-US" sz="1400" b="1" dirty="0">
              <a:solidFill>
                <a:srgbClr val="203864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3"/>
              </a:rPr>
              <a:t>termoros.com</a:t>
            </a:r>
            <a:endParaRPr lang="ru-RU" sz="1400" dirty="0"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1" y="3946649"/>
            <a:ext cx="2660081" cy="26600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3" y="36460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err="1"/>
              <a:t>G</a:t>
            </a:r>
            <a:r>
              <a:rPr lang="en-US" sz="2800" dirty="0" err="1" smtClean="0"/>
              <a:t>ruppo</a:t>
            </a:r>
            <a:r>
              <a:rPr lang="en-US" sz="2800" dirty="0" smtClean="0"/>
              <a:t> </a:t>
            </a:r>
            <a:r>
              <a:rPr lang="ru-RU" sz="2800" dirty="0" smtClean="0"/>
              <a:t>«</a:t>
            </a:r>
            <a:r>
              <a:rPr lang="en-US" sz="2800" dirty="0" err="1" smtClean="0"/>
              <a:t>Termoros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Как на нас влияет энергия успеха Благинве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78" y="1182107"/>
            <a:ext cx="4919210" cy="52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3850" y="1085919"/>
            <a:ext cx="1295530" cy="5415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365268" y="6220473"/>
            <a:ext cx="3863868" cy="69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489184" y="1090267"/>
            <a:ext cx="3863868" cy="24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365268" y="1335848"/>
            <a:ext cx="365268" cy="503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77911" y="1137950"/>
            <a:ext cx="786251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C00000"/>
                </a:solidFill>
              </a:rPr>
              <a:t>P</a:t>
            </a:r>
            <a:r>
              <a:rPr lang="en-US" b="1" dirty="0" err="1" smtClean="0">
                <a:solidFill>
                  <a:srgbClr val="C00000"/>
                </a:solidFill>
              </a:rPr>
              <a:t>iù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di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20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anni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successo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nel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campo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delle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soluzioni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ingegneristiche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di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00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collaboratori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multidisciplinari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con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ampie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capacità</a:t>
            </a:r>
            <a:endParaRPr lang="en-US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di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marche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portafoglio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Marche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esclusive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Marche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proprie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Le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marche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famose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dei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produttori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europei</a:t>
            </a:r>
            <a:endParaRPr lang="ru-RU" b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di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15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000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categorie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prodotti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portafoglio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di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000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clienti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assidui</a:t>
            </a:r>
            <a:endParaRPr lang="ru-RU" b="1" dirty="0">
              <a:solidFill>
                <a:srgbClr val="C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Molti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anni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esperienza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nella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gestione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delle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attrezzature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nei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siti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  <a:cs typeface="Arial" panose="020B0604020202020204" pitchFamily="34" charset="0"/>
              </a:rPr>
              <a:t>più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importanti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in Russia e in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altri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paesi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Gruppo</a:t>
            </a:r>
            <a:r>
              <a:rPr lang="ru-RU" sz="2800" dirty="0" smtClean="0"/>
              <a:t> «</a:t>
            </a:r>
            <a:r>
              <a:rPr lang="en-US" sz="2800" dirty="0" err="1" smtClean="0"/>
              <a:t>Termoros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06735" y="1890584"/>
            <a:ext cx="72120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ea typeface="Times New Roman" panose="02020603050405020304" pitchFamily="18" charset="0"/>
                <a:cs typeface="Arial" panose="020B0604020202020204" pitchFamily="34" charset="0"/>
              </a:rPr>
              <a:t>Abbiamo</a:t>
            </a:r>
            <a:r>
              <a:rPr lang="en-US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alte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a typeface="Times New Roman" panose="02020603050405020304" pitchFamily="18" charset="0"/>
                <a:cs typeface="Arial" panose="020B0604020202020204" pitchFamily="34" charset="0"/>
              </a:rPr>
              <a:t>conoscenze</a:t>
            </a:r>
            <a:r>
              <a:rPr lang="en-US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professionali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siamo fiduciosi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nell’affidabilità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del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prodotto, </a:t>
            </a:r>
            <a:r>
              <a:rPr lang="ru-RU" i="1" dirty="0" err="1">
                <a:ea typeface="Times New Roman" panose="02020603050405020304" pitchFamily="18" charset="0"/>
                <a:cs typeface="Arial" panose="020B0604020202020204" pitchFamily="34" charset="0"/>
              </a:rPr>
              <a:t>perché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proponiamo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una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gamma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err="1">
                <a:ea typeface="Times New Roman" panose="02020603050405020304" pitchFamily="18" charset="0"/>
                <a:cs typeface="Arial" panose="020B0604020202020204" pitchFamily="34" charset="0"/>
              </a:rPr>
              <a:t>completa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err="1">
                <a:ea typeface="Times New Roman" panose="02020603050405020304" pitchFamily="18" charset="0"/>
                <a:cs typeface="Arial" panose="020B0604020202020204" pitchFamily="34" charset="0"/>
              </a:rPr>
              <a:t>di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servizi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dalle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prove di laboratorio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all’installazione e servizi post-vendita.</a:t>
            </a:r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Il team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internazionale di società "Termoros" contribuisce alla realizzazione di programmi per l'efficienza energetica attraverso l'introduzione e la promozione di tecnologie avanzate e gli sviluppi nel campo dei sistemi di ingegneria di edifici e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strutture.</a:t>
            </a:r>
          </a:p>
          <a:p>
            <a:endParaRPr lang="it-IT" i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Offriamo attrezzature di ingegneria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moderne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ed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ecologiche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che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migliorano </a:t>
            </a:r>
            <a:r>
              <a:rPr lang="it-IT" i="1" dirty="0">
                <a:ea typeface="Times New Roman" panose="02020603050405020304" pitchFamily="18" charset="0"/>
                <a:cs typeface="Arial" panose="020B0604020202020204" pitchFamily="34" charset="0"/>
              </a:rPr>
              <a:t>l'estetica e la comodità </a:t>
            </a:r>
            <a:r>
              <a:rPr lang="it-IT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dello spazio abitabile.</a:t>
            </a:r>
            <a:endParaRPr lang="it-IT" i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А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shot Danielian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Presidente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del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Gruppo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1890584"/>
            <a:ext cx="3194666" cy="38523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4" y="865922"/>
            <a:ext cx="6404966" cy="5953569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83786" y="268875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 nostra </a:t>
            </a:r>
            <a:r>
              <a:rPr lang="en-US" sz="2800" dirty="0" err="1" smtClean="0"/>
              <a:t>geografia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053939" y="1901827"/>
            <a:ext cx="470262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Abbiamo uffici in </a:t>
            </a:r>
            <a:r>
              <a:rPr lang="ru-RU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paesi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Russia, Armenia, 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Ucraina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ru-RU" sz="1600" b="1" dirty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err="1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Abbiamo</a:t>
            </a:r>
            <a:r>
              <a:rPr lang="en-US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9 </a:t>
            </a:r>
            <a:r>
              <a:rPr lang="en-US" sz="1600" b="1" dirty="0" err="1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uffici</a:t>
            </a:r>
            <a:r>
              <a:rPr lang="en-US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in Russia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М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osca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San 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Pietroburgo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К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rasnodar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Ekaterinburg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Ufa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Novosibirsk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Rostov-on-Don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Pyatigorsk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Abbiamo magazzini in </a:t>
            </a:r>
            <a:r>
              <a:rPr lang="it-IT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 </a:t>
            </a: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città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М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osca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, San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Pietroburgo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, Kazan,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К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rasnodar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, Ekaterinburg , Ufa,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Novosibirsk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Rostov-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sul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-Don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Pyatigorsk, Yerevan and Kiev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Più di 400 centri di servizio </a:t>
            </a:r>
            <a:r>
              <a:rPr lang="it-IT" sz="1600" dirty="0">
                <a:ea typeface="Calibri" panose="020F0502020204030204" pitchFamily="34" charset="0"/>
                <a:cs typeface="Arial" panose="020B0604020202020204" pitchFamily="34" charset="0"/>
              </a:rPr>
              <a:t>con la presenza di magazzini ricambi</a:t>
            </a: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in 220 città della </a:t>
            </a:r>
            <a:r>
              <a:rPr lang="it-IT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</a:t>
            </a:r>
            <a:r>
              <a:rPr lang="en-US" sz="1600" b="1" dirty="0" err="1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ssia</a:t>
            </a:r>
            <a:endParaRPr lang="ru-RU" sz="16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Abbiamo </a:t>
            </a:r>
            <a:r>
              <a:rPr lang="it-IT" sz="1600" dirty="0">
                <a:ea typeface="Calibri" panose="020F0502020204030204" pitchFamily="34" charset="0"/>
                <a:cs typeface="Arial" panose="020B0604020202020204" pitchFamily="34" charset="0"/>
              </a:rPr>
              <a:t>i nostri </a:t>
            </a: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punti vendita in </a:t>
            </a:r>
            <a:r>
              <a:rPr lang="it-IT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città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 smtClean="0">
                <a:ea typeface="Calibri" panose="020F0502020204030204" pitchFamily="34" charset="0"/>
                <a:cs typeface="Arial" panose="020B0604020202020204" pitchFamily="34" charset="0"/>
              </a:rPr>
              <a:t>Mosca</a:t>
            </a: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, San </a:t>
            </a:r>
            <a:r>
              <a:rPr lang="en-US" sz="1600" dirty="0" err="1" smtClean="0">
                <a:ea typeface="Calibri" panose="020F0502020204030204" pitchFamily="34" charset="0"/>
                <a:cs typeface="Arial" panose="020B0604020202020204" pitchFamily="34" charset="0"/>
              </a:rPr>
              <a:t>Pietroburgo</a:t>
            </a: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Pyatigorsk, Yerevan and Kiev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376329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157425" y="268492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Gruppo</a:t>
            </a:r>
            <a:r>
              <a:rPr lang="ru-RU" sz="2800" dirty="0" smtClean="0"/>
              <a:t> «</a:t>
            </a:r>
            <a:r>
              <a:rPr lang="en-US" sz="2800" dirty="0" err="1" smtClean="0"/>
              <a:t>Termoros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-109581" y="1015398"/>
            <a:ext cx="12022442" cy="3049667"/>
            <a:chOff x="-109581" y="913798"/>
            <a:chExt cx="12022442" cy="3049667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62013" y="1395672"/>
              <a:ext cx="11184555" cy="3272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5057" y="1363222"/>
              <a:ext cx="1867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Produzione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05817" y="1363222"/>
              <a:ext cx="2534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</a:rPr>
                <a:t>Commercio</a:t>
              </a:r>
              <a:r>
                <a:rPr 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all’ingrosso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53535" y="1353598"/>
              <a:ext cx="207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</a:rPr>
                <a:t>Servizio</a:t>
              </a:r>
              <a:r>
                <a:rPr lang="en-US" sz="1600" dirty="0" smtClean="0">
                  <a:solidFill>
                    <a:schemeClr val="bg1"/>
                  </a:solidFill>
                </a:rPr>
                <a:t> di engineering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728" y="1363222"/>
              <a:ext cx="2458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Retail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4784" y="1372847"/>
              <a:ext cx="2888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</a:rPr>
                <a:t>Servizio</a:t>
              </a:r>
              <a:r>
                <a:rPr lang="en-US" sz="1600" dirty="0" smtClean="0">
                  <a:solidFill>
                    <a:schemeClr val="bg1"/>
                  </a:solidFill>
                </a:rPr>
                <a:t> di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assistenza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Теплотехник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3129"/>
              <a:ext cx="2453208" cy="163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Оптовая торговля - Интернет магазин постельного бель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900" y="1803503"/>
              <a:ext cx="2191771" cy="169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Прямоугольник 16"/>
            <p:cNvSpPr/>
            <p:nvPr/>
          </p:nvSpPr>
          <p:spPr>
            <a:xfrm>
              <a:off x="-109581" y="913798"/>
              <a:ext cx="566035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363" y="1803503"/>
              <a:ext cx="2145061" cy="1639758"/>
            </a:xfrm>
            <a:prstGeom prst="rect">
              <a:avLst/>
            </a:prstGeom>
          </p:spPr>
        </p:pic>
        <p:pic>
          <p:nvPicPr>
            <p:cNvPr id="3080" name="Picture 8" descr="Специалисты нашей компании осуществляют гарантийный и постгарантийный - Строительство / ремонт / уборка в Алматы на Sl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748" y="1781830"/>
              <a:ext cx="2349197" cy="169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Прямоугольник 22"/>
            <p:cNvSpPr/>
            <p:nvPr/>
          </p:nvSpPr>
          <p:spPr>
            <a:xfrm>
              <a:off x="2452717" y="11295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32315" y="12819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6964675" y="981987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25699" y="1306282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15483" y="3612472"/>
            <a:ext cx="21665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Attrezzature ingegneria moderna e high-tech </a:t>
            </a:r>
            <a:r>
              <a:rPr lang="it-IT" sz="1400" dirty="0" smtClean="0"/>
              <a:t>russa, </a:t>
            </a:r>
            <a:r>
              <a:rPr lang="it-IT" sz="1400" dirty="0"/>
              <a:t>europea e asiatica all'ingrosso </a:t>
            </a:r>
            <a:r>
              <a:rPr lang="it-IT" sz="1400" dirty="0" smtClean="0"/>
              <a:t>.</a:t>
            </a:r>
          </a:p>
          <a:p>
            <a:r>
              <a:rPr lang="it-IT" sz="1400" dirty="0" smtClean="0"/>
              <a:t>L’attrezzatura </a:t>
            </a:r>
            <a:r>
              <a:rPr lang="it-IT" sz="1400" dirty="0"/>
              <a:t>viene </a:t>
            </a:r>
            <a:r>
              <a:rPr lang="it-IT" sz="1400" dirty="0" smtClean="0"/>
              <a:t>testata in </a:t>
            </a:r>
            <a:r>
              <a:rPr lang="it-IT" sz="1400" dirty="0"/>
              <a:t>laboratori specializzati .</a:t>
            </a:r>
            <a:endParaRPr lang="ru-RU" sz="1400" dirty="0" smtClean="0"/>
          </a:p>
          <a:p>
            <a:endParaRPr lang="ru-RU" sz="1400" dirty="0" smtClean="0"/>
          </a:p>
          <a:p>
            <a:endParaRPr lang="en-US" sz="1400" dirty="0" smtClean="0"/>
          </a:p>
          <a:p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7620" y="3612472"/>
            <a:ext cx="21917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Gamma completa di opere di ingegneria sul progetto, dalla progettazione al servizio post-vendita .</a:t>
            </a:r>
            <a:endParaRPr lang="ru-RU" sz="1400" dirty="0" smtClean="0"/>
          </a:p>
          <a:p>
            <a:r>
              <a:rPr lang="it-IT" sz="1500" dirty="0" smtClean="0"/>
              <a:t>Vasta esperienza </a:t>
            </a:r>
            <a:r>
              <a:rPr lang="it-IT" sz="1500" dirty="0"/>
              <a:t>n</a:t>
            </a:r>
            <a:r>
              <a:rPr lang="it-IT" sz="1500" dirty="0" smtClean="0"/>
              <a:t>ella corretta costruzione di edifici importanti, dai cottage </a:t>
            </a:r>
            <a:r>
              <a:rPr lang="it-IT" sz="1500" dirty="0"/>
              <a:t>ai grattacieli .</a:t>
            </a:r>
            <a:endParaRPr lang="ru-RU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7037942" y="3612472"/>
            <a:ext cx="2064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smtClean="0"/>
              <a:t>Negozi </a:t>
            </a:r>
            <a:r>
              <a:rPr lang="it-IT" sz="1500" dirty="0"/>
              <a:t>al </a:t>
            </a:r>
            <a:r>
              <a:rPr lang="it-IT" sz="1500" dirty="0" smtClean="0"/>
              <a:t>dettaglio </a:t>
            </a:r>
            <a:r>
              <a:rPr lang="it-IT" sz="1500" dirty="0"/>
              <a:t>in 3 città della </a:t>
            </a:r>
            <a:r>
              <a:rPr lang="it-IT" sz="1500" dirty="0" smtClean="0"/>
              <a:t>Russia.</a:t>
            </a:r>
          </a:p>
          <a:p>
            <a:r>
              <a:rPr lang="it-IT" sz="1500" dirty="0" smtClean="0"/>
              <a:t>Gamma </a:t>
            </a:r>
            <a:r>
              <a:rPr lang="it-IT" sz="1500" dirty="0"/>
              <a:t>professionale e consulenti </a:t>
            </a:r>
            <a:r>
              <a:rPr lang="it-IT" sz="1500" dirty="0" smtClean="0"/>
              <a:t>qualificati con oltre 15 anni di esperienza.</a:t>
            </a:r>
            <a:endParaRPr lang="ru-RU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09029" y="3612472"/>
            <a:ext cx="242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00" dirty="0" smtClean="0"/>
          </a:p>
          <a:p>
            <a:r>
              <a:rPr lang="it-IT" sz="1500" dirty="0"/>
              <a:t>Servizio di garanzia  </a:t>
            </a:r>
            <a:r>
              <a:rPr lang="it-IT" sz="1500" dirty="0" smtClean="0"/>
              <a:t>con possibilità di rinnovo al termine di quella concordate.</a:t>
            </a:r>
          </a:p>
          <a:p>
            <a:r>
              <a:rPr lang="it-IT" sz="1500" dirty="0" smtClean="0"/>
              <a:t>Servizio assistenza  disponibile in 24 </a:t>
            </a:r>
            <a:r>
              <a:rPr lang="it-IT" sz="1500" dirty="0"/>
              <a:t>ore </a:t>
            </a:r>
            <a:r>
              <a:rPr lang="it-IT" sz="1500" dirty="0" smtClean="0"/>
              <a:t>nelle zone concordate sul contratto.</a:t>
            </a: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9220996" y="3689472"/>
            <a:ext cx="0" cy="1877381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6964675" y="3689472"/>
            <a:ext cx="24714" cy="1599220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4771296" y="3689472"/>
            <a:ext cx="26324" cy="2315912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2466055" y="3689472"/>
            <a:ext cx="27253" cy="2576574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54" y="1891905"/>
            <a:ext cx="2135942" cy="1682947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3259720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52313" y="3590032"/>
            <a:ext cx="206036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Produciamo in </a:t>
            </a:r>
            <a:r>
              <a:rPr lang="it-IT" sz="1500" dirty="0" smtClean="0"/>
              <a:t>Russia</a:t>
            </a:r>
          </a:p>
          <a:p>
            <a:endParaRPr lang="en-US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 smtClean="0"/>
              <a:t>Impianti di riscaldamento ad alta tecnologia Gekon e </a:t>
            </a:r>
            <a:r>
              <a:rPr lang="en-US" sz="1500" dirty="0" err="1" smtClean="0"/>
              <a:t>JagaRus</a:t>
            </a:r>
            <a:endParaRPr lang="en-US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err="1" smtClean="0"/>
              <a:t>Griglie</a:t>
            </a:r>
            <a:r>
              <a:rPr lang="en-US" sz="1500" dirty="0" smtClean="0"/>
              <a:t> per </a:t>
            </a:r>
            <a:r>
              <a:rPr lang="en-US" sz="1500" dirty="0" err="1" smtClean="0"/>
              <a:t>convettori</a:t>
            </a:r>
            <a:endParaRPr lang="ru-RU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err="1" smtClean="0"/>
              <a:t>Nodi</a:t>
            </a:r>
            <a:r>
              <a:rPr lang="en-US" sz="1500" dirty="0" smtClean="0"/>
              <a:t> di </a:t>
            </a:r>
            <a:r>
              <a:rPr lang="en-US" sz="1500" dirty="0" err="1" smtClean="0"/>
              <a:t>collettori</a:t>
            </a:r>
            <a:r>
              <a:rPr lang="en-US" sz="1500" dirty="0" smtClean="0"/>
              <a:t> </a:t>
            </a:r>
            <a:r>
              <a:rPr lang="en-US" sz="1500" dirty="0" err="1" smtClean="0"/>
              <a:t>Gekon</a:t>
            </a:r>
            <a:r>
              <a:rPr lang="en-US" sz="1500" dirty="0" smtClean="0"/>
              <a:t> con </a:t>
            </a:r>
            <a:r>
              <a:rPr lang="en-US" sz="1500" dirty="0" err="1" smtClean="0"/>
              <a:t>contattori</a:t>
            </a:r>
            <a:r>
              <a:rPr lang="en-US" sz="1500" dirty="0" smtClean="0"/>
              <a:t> di </a:t>
            </a:r>
            <a:r>
              <a:rPr lang="en-US" sz="1500" dirty="0" err="1" smtClean="0"/>
              <a:t>calori</a:t>
            </a:r>
            <a:r>
              <a:rPr lang="en-US" sz="1500" dirty="0" smtClean="0"/>
              <a:t> </a:t>
            </a:r>
            <a:endParaRPr lang="ru-RU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err="1" smtClean="0"/>
              <a:t>Nodi</a:t>
            </a:r>
            <a:r>
              <a:rPr lang="en-US" sz="1500" dirty="0" smtClean="0"/>
              <a:t> di </a:t>
            </a:r>
            <a:r>
              <a:rPr lang="en-US" sz="1500" dirty="0" err="1" smtClean="0"/>
              <a:t>pavimenti</a:t>
            </a:r>
            <a:r>
              <a:rPr lang="en-US" sz="1500" dirty="0" smtClean="0"/>
              <a:t> </a:t>
            </a:r>
            <a:r>
              <a:rPr lang="en-US" sz="1500" dirty="0" err="1" smtClean="0"/>
              <a:t>radiante</a:t>
            </a:r>
            <a:r>
              <a:rPr lang="ru-RU" sz="1500" dirty="0" smtClean="0"/>
              <a:t> </a:t>
            </a:r>
            <a:r>
              <a:rPr lang="en-US" sz="1500" dirty="0" err="1" smtClean="0"/>
              <a:t>TermoFAR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8885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544664" y="1639514"/>
            <a:ext cx="4120116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Tutte le licenze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necessarie per effettuare la progettazione ,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la costruzione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e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l’installazione di opere,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a partire dal subappaltatore ai servizi e alle attrezzature tecniche e operative del cliente.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Le attrezzature sono state testate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nell' Istituto Russo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di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Ricerca Scientifica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delle tubature.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I prodotti sono certificati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dal Comitato per gli Standard della Federazione Russa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e </a:t>
            </a:r>
            <a:r>
              <a:rPr lang="it-IT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raccomandati </a:t>
            </a:r>
            <a:r>
              <a:rPr lang="it-IT" sz="1700" dirty="0">
                <a:ea typeface="Calibri" panose="020F0502020204030204" pitchFamily="34" charset="0"/>
                <a:cs typeface="Arial" panose="020B0604020202020204" pitchFamily="34" charset="0"/>
              </a:rPr>
              <a:t>per l'uso nel contesto russo .</a:t>
            </a:r>
            <a:endParaRPr lang="ru-RU" sz="17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cs typeface="Arial" panose="020B0604020202020204" pitchFamily="34" charset="0"/>
            </a:endParaRPr>
          </a:p>
          <a:p>
            <a:endParaRPr lang="ru-RU" sz="1700" dirty="0"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" y="1639514"/>
            <a:ext cx="3324713" cy="45724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2" y="1609551"/>
            <a:ext cx="3338822" cy="459186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Certificati</a:t>
            </a:r>
            <a:r>
              <a:rPr lang="en-US" sz="2800" dirty="0" smtClean="0"/>
              <a:t> e </a:t>
            </a:r>
            <a:r>
              <a:rPr lang="en-US" sz="2800" dirty="0" err="1" smtClean="0"/>
              <a:t>licenze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4" y="1650071"/>
            <a:ext cx="3218056" cy="455134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Brand </a:t>
            </a:r>
            <a:r>
              <a:rPr lang="en-US" sz="2800" dirty="0" err="1" smtClean="0"/>
              <a:t>offerti</a:t>
            </a:r>
            <a:endParaRPr lang="ru-RU" sz="2800" dirty="0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316694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88" y="4382530"/>
            <a:ext cx="1914622" cy="25939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25" y="5239558"/>
            <a:ext cx="1175846" cy="39039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1" y="2498138"/>
            <a:ext cx="1205423" cy="387377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" y="6068994"/>
            <a:ext cx="1750713" cy="38638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" y="4396298"/>
            <a:ext cx="1814364" cy="392469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07" y="6058617"/>
            <a:ext cx="1541191" cy="783656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78" y="3492615"/>
            <a:ext cx="1992768" cy="421212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62" y="3229949"/>
            <a:ext cx="1293777" cy="739302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6" y="5242021"/>
            <a:ext cx="1756642" cy="349928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1401057"/>
            <a:ext cx="1138037" cy="685035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13" y="5143675"/>
            <a:ext cx="1075357" cy="627135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61" y="1611552"/>
            <a:ext cx="1685976" cy="448912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7" y="4239009"/>
            <a:ext cx="1676548" cy="645471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89820" y="5852877"/>
            <a:ext cx="1288198" cy="597417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4346" y="1244836"/>
            <a:ext cx="637180" cy="917154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7844" y="4447629"/>
            <a:ext cx="1363448" cy="341761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5155" y="6127190"/>
            <a:ext cx="796434" cy="361268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43566" y="2336533"/>
            <a:ext cx="737033" cy="829162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7" y="5262424"/>
            <a:ext cx="1181937" cy="421558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9418" y="5274713"/>
            <a:ext cx="2484163" cy="365061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67" y="1583672"/>
            <a:ext cx="1605469" cy="483176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89" y="2379149"/>
            <a:ext cx="1579672" cy="720331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1262379"/>
            <a:ext cx="1113808" cy="940318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47" y="1369377"/>
            <a:ext cx="1454435" cy="804283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3538544"/>
            <a:ext cx="1147816" cy="373294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64" y="2210773"/>
            <a:ext cx="1970392" cy="985196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62" y="5092711"/>
            <a:ext cx="734011" cy="734011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32" y="3452908"/>
            <a:ext cx="1687038" cy="369953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6" y="2267628"/>
            <a:ext cx="1085891" cy="603450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3" y="4403373"/>
            <a:ext cx="1845943" cy="358641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64" y="6151585"/>
            <a:ext cx="1483809" cy="329394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41" y="5900711"/>
            <a:ext cx="1681048" cy="70043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87" y="2434902"/>
            <a:ext cx="1612373" cy="527159"/>
          </a:xfrm>
          <a:prstGeom prst="rect">
            <a:avLst/>
          </a:prstGeom>
        </p:spPr>
      </p:pic>
      <p:pic>
        <p:nvPicPr>
          <p:cNvPr id="74" name="Picture 2" descr="https://www.termoros.com/upload/resize_cache/iblock/d83/500_300_175511db9cefbc414a902a46f1b8fae16/henco_logo_min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63" y="3419404"/>
            <a:ext cx="1542334" cy="5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https://www.termoros.com/upload/resize_cache/iblock/f1c/500_300_175511db9cefbc414a902a46f1b8fae16/meib_logo_bez_tagline_out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96" y="3399593"/>
            <a:ext cx="1341092" cy="3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https://www.termoros.com/upload/resize_cache/iblock/c72/500_300_175511db9cefbc414a902a46f1b8fae16/wilo_logo_2013_p334_01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4" y="2303725"/>
            <a:ext cx="127584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Numerosi </a:t>
            </a:r>
            <a:r>
              <a:rPr lang="it-IT" sz="2800" dirty="0" smtClean="0"/>
              <a:t>premi </a:t>
            </a:r>
            <a:r>
              <a:rPr lang="it-IT" sz="2800" dirty="0"/>
              <a:t>internazionali per il design , eco-compatibilità e </a:t>
            </a:r>
            <a:r>
              <a:rPr lang="it-IT" sz="2800" dirty="0" smtClean="0"/>
              <a:t>efficienza </a:t>
            </a:r>
            <a:r>
              <a:rPr lang="it-IT" sz="2800" dirty="0"/>
              <a:t>energetica dei prodotti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9" y="4762727"/>
            <a:ext cx="2288815" cy="171661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76" y="1526360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4" y="2962682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" y="1648191"/>
            <a:ext cx="1745475" cy="246945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2" y="1648191"/>
            <a:ext cx="1752192" cy="24789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5" y="1648192"/>
            <a:ext cx="1772144" cy="246945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835304" y="1662525"/>
            <a:ext cx="1718438" cy="246235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4438922"/>
            <a:ext cx="1545658" cy="21702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166953" y="1004298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247124"/>
              </p:ext>
            </p:extLst>
          </p:nvPr>
        </p:nvGraphicFramePr>
        <p:xfrm>
          <a:off x="4023764" y="4459583"/>
          <a:ext cx="3059113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12" imgW="3058788" imgH="2167278" progId="AcroExch.Document.DC">
                  <p:embed/>
                </p:oleObj>
              </mc:Choice>
              <mc:Fallback>
                <p:oleObj name="Acrobat Document" r:id="rId12" imgW="3058788" imgH="216727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23764" y="4459583"/>
                        <a:ext cx="3059113" cy="216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Formazione</a:t>
            </a:r>
            <a:r>
              <a:rPr lang="en-US" sz="2800" dirty="0" smtClean="0"/>
              <a:t> </a:t>
            </a:r>
            <a:r>
              <a:rPr lang="en-US" sz="2800" dirty="0"/>
              <a:t>per </a:t>
            </a:r>
            <a:r>
              <a:rPr lang="en-US" sz="2800" dirty="0" err="1"/>
              <a:t>i</a:t>
            </a:r>
            <a:r>
              <a:rPr lang="en-US" sz="2800" dirty="0"/>
              <a:t> partner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41695" y="1835324"/>
            <a:ext cx="5444706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Sono stati organizzati </a:t>
            </a:r>
            <a:r>
              <a:rPr lang="it-IT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oltre 50 eventi di formazione presso impianti di produzione in Italia e </a:t>
            </a:r>
            <a:r>
              <a:rPr lang="it-IT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Belgio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a cui hanno </a:t>
            </a: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partecipato più di 1000 rappresentanti dei nostri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partner.</a:t>
            </a: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Webinar settimanali per la formazione tecnica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dei tecnici </a:t>
            </a: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dei nostri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partner.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Conferenze formative vengono svolte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ogni </a:t>
            </a: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anno per i nostri partner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principali.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Teniamo regolarmente seminari tecnici </a:t>
            </a: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presso il nostro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ufficio </a:t>
            </a: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e negli uffici dei nostri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it-IT" sz="1600" dirty="0">
                <a:ea typeface="Times New Roman" panose="02020603050405020304" pitchFamily="18" charset="0"/>
                <a:cs typeface="Arial" panose="020B0604020202020204" pitchFamily="34" charset="0"/>
              </a:rPr>
              <a:t>Per i partner più </a:t>
            </a:r>
            <a:r>
              <a:rPr lang="it-IT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importanti organizziamo corsi </a:t>
            </a:r>
            <a:r>
              <a:rPr lang="it-IT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di formazione in tecniche di vendita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600" b="1" dirty="0">
              <a:solidFill>
                <a:srgbClr val="C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547" y="1311414"/>
            <a:ext cx="651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Aiutiamo i nostri partner </a:t>
            </a:r>
            <a:r>
              <a:rPr lang="it-IT" sz="1600" dirty="0" smtClean="0"/>
              <a:t>a sviluppare </a:t>
            </a:r>
            <a:r>
              <a:rPr lang="it-IT" sz="1600" dirty="0"/>
              <a:t>competenze tecniche e manageriali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3193461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5442</TotalTime>
  <Words>717</Words>
  <Application>Microsoft Office PowerPoint</Application>
  <PresentationFormat>Широкоэкранный</PresentationFormat>
  <Paragraphs>137</Paragraphs>
  <Slides>11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Acrobat Document</vt:lpstr>
      <vt:lpstr>Презентация PowerPoint</vt:lpstr>
      <vt:lpstr>Gruppo «Termoros»</vt:lpstr>
      <vt:lpstr>Gruppo «Termoros»</vt:lpstr>
      <vt:lpstr>La nostra geografia </vt:lpstr>
      <vt:lpstr>Gruppo «Termoros»</vt:lpstr>
      <vt:lpstr>Certificati e licenze</vt:lpstr>
      <vt:lpstr>Brand offerti</vt:lpstr>
      <vt:lpstr>Numerosi premi internazionali per il design , eco-compatibilità e efficienza energetica dei prodotti</vt:lpstr>
      <vt:lpstr>Formazione per i partner</vt:lpstr>
      <vt:lpstr>Più di 10.000 grandi progetti di costruzione che utilizzano le nostre attrezzature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Kulikova</dc:creator>
  <cp:lastModifiedBy>Anna Dmitrieva</cp:lastModifiedBy>
  <cp:revision>177</cp:revision>
  <cp:lastPrinted>2018-02-02T10:00:11Z</cp:lastPrinted>
  <dcterms:created xsi:type="dcterms:W3CDTF">2015-05-04T08:03:29Z</dcterms:created>
  <dcterms:modified xsi:type="dcterms:W3CDTF">2018-05-31T13:10:18Z</dcterms:modified>
</cp:coreProperties>
</file>